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70" r:id="rId3"/>
  </p:sldMasterIdLst>
  <p:notesMasterIdLst>
    <p:notesMasterId r:id="rId30"/>
  </p:notesMasterIdLst>
  <p:handoutMasterIdLst>
    <p:handoutMasterId r:id="rId31"/>
  </p:handoutMasterIdLst>
  <p:sldIdLst>
    <p:sldId id="257" r:id="rId4"/>
    <p:sldId id="258" r:id="rId5"/>
    <p:sldId id="313" r:id="rId6"/>
    <p:sldId id="261" r:id="rId7"/>
    <p:sldId id="284" r:id="rId8"/>
    <p:sldId id="285" r:id="rId9"/>
    <p:sldId id="312" r:id="rId10"/>
    <p:sldId id="287" r:id="rId11"/>
    <p:sldId id="301" r:id="rId12"/>
    <p:sldId id="306" r:id="rId13"/>
    <p:sldId id="314" r:id="rId14"/>
    <p:sldId id="315" r:id="rId15"/>
    <p:sldId id="311" r:id="rId16"/>
    <p:sldId id="298" r:id="rId17"/>
    <p:sldId id="288" r:id="rId18"/>
    <p:sldId id="289" r:id="rId19"/>
    <p:sldId id="290" r:id="rId20"/>
    <p:sldId id="291" r:id="rId21"/>
    <p:sldId id="293" r:id="rId22"/>
    <p:sldId id="294" r:id="rId23"/>
    <p:sldId id="295" r:id="rId24"/>
    <p:sldId id="296" r:id="rId25"/>
    <p:sldId id="297" r:id="rId26"/>
    <p:sldId id="310" r:id="rId27"/>
    <p:sldId id="300" r:id="rId28"/>
    <p:sldId id="260" r:id="rId29"/>
  </p:sldIdLst>
  <p:sldSz cx="109807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237493B-EE9E-4578-8C50-78D69E5947ED}">
          <p14:sldIdLst>
            <p14:sldId id="257"/>
            <p14:sldId id="258"/>
            <p14:sldId id="313"/>
            <p14:sldId id="261"/>
            <p14:sldId id="284"/>
            <p14:sldId id="285"/>
            <p14:sldId id="312"/>
            <p14:sldId id="287"/>
            <p14:sldId id="301"/>
            <p14:sldId id="306"/>
            <p14:sldId id="314"/>
            <p14:sldId id="315"/>
            <p14:sldId id="311"/>
            <p14:sldId id="298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310"/>
            <p14:sldId id="30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A"/>
    <a:srgbClr val="00C421"/>
    <a:srgbClr val="14CA4C"/>
    <a:srgbClr val="8F69FB"/>
    <a:srgbClr val="8366FE"/>
    <a:srgbClr val="7150FE"/>
    <a:srgbClr val="DECF0C"/>
    <a:srgbClr val="A8A400"/>
    <a:srgbClr val="DA00D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 autoAdjust="0"/>
    <p:restoredTop sz="74532" autoAdjust="0"/>
  </p:normalViewPr>
  <p:slideViewPr>
    <p:cSldViewPr>
      <p:cViewPr varScale="1">
        <p:scale>
          <a:sx n="110" d="100"/>
          <a:sy n="110" d="100"/>
        </p:scale>
        <p:origin x="1120" y="176"/>
      </p:cViewPr>
      <p:guideLst>
        <p:guide orient="horz" pos="2160"/>
        <p:guide pos="34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-36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334B2-D815-4D95-BE0F-6329721836E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3E38-A4B9-47E3-9346-8E1EE3A16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9A5B-5940-4F90-A959-5747455D089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685800"/>
            <a:ext cx="5489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63925-DBA6-4339-B321-5E323984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59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15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6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54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5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0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77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0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9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9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58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5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4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3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0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3B4C55"/>
              </a:solidFill>
              <a:effectLst/>
              <a:latin typeface="Montserrat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3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Lectures</a:t>
            </a:r>
          </a:p>
        </p:txBody>
      </p:sp>
    </p:spTree>
    <p:extLst>
      <p:ext uri="{BB962C8B-B14F-4D97-AF65-F5344CB8AC3E}">
        <p14:creationId xmlns:p14="http://schemas.microsoft.com/office/powerpoint/2010/main" val="38835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9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49473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2151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16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6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645095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40195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6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6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4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9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9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9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-1" y="0"/>
            <a:ext cx="10980739" cy="4941168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grpSp>
        <p:nvGrpSpPr>
          <p:cNvPr id="27" name="Logo"/>
          <p:cNvGrpSpPr/>
          <p:nvPr/>
        </p:nvGrpSpPr>
        <p:grpSpPr>
          <a:xfrm>
            <a:off x="4122217" y="3573016"/>
            <a:ext cx="3021914" cy="691789"/>
            <a:chOff x="2267744" y="1756325"/>
            <a:chExt cx="5353509" cy="1225547"/>
          </a:xfrm>
        </p:grpSpPr>
        <p:pic>
          <p:nvPicPr>
            <p:cNvPr id="28" name="IAAS Logo" descr="C:\Users\breiteue\Dropbox\IAAS-CloudTechnology3_Title.png"/>
            <p:cNvPicPr>
              <a:picLocks noChangeAspect="1" noChangeArrowheads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t="63361"/>
            <a:stretch/>
          </p:blipFill>
          <p:spPr bwMode="auto">
            <a:xfrm>
              <a:off x="3601157" y="2686891"/>
              <a:ext cx="4020096" cy="29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uppieren 28"/>
            <p:cNvGrpSpPr/>
            <p:nvPr userDrawn="1"/>
          </p:nvGrpSpPr>
          <p:grpSpPr>
            <a:xfrm>
              <a:off x="2267744" y="1756325"/>
              <a:ext cx="2425497" cy="1137560"/>
              <a:chOff x="884734" y="1329521"/>
              <a:chExt cx="8373477" cy="3927165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50800">
                <a:schemeClr val="bg1">
                  <a:alpha val="25000"/>
                </a:schemeClr>
              </a:glow>
            </a:effectLst>
          </p:grpSpPr>
          <p:sp>
            <p:nvSpPr>
              <p:cNvPr id="35" name="Abgerundetes Rechteck 34"/>
              <p:cNvSpPr/>
              <p:nvPr/>
            </p:nvSpPr>
            <p:spPr>
              <a:xfrm>
                <a:off x="5386948" y="1628800"/>
                <a:ext cx="288032" cy="3312368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4" name="Gruppieren 53"/>
              <p:cNvGrpSpPr/>
              <p:nvPr/>
            </p:nvGrpSpPr>
            <p:grpSpPr>
              <a:xfrm>
                <a:off x="88473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5" name="Abgerundetes Rechteck 64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6" name="Abgerundetes Rechteck 65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5" name="Abgerundetes Rechteck 54"/>
              <p:cNvSpPr/>
              <p:nvPr/>
            </p:nvSpPr>
            <p:spPr>
              <a:xfrm rot="5400000">
                <a:off x="3731952" y="1044789"/>
                <a:ext cx="196730" cy="4408763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55"/>
              <p:cNvSpPr/>
              <p:nvPr/>
            </p:nvSpPr>
            <p:spPr>
              <a:xfrm rot="5400000">
                <a:off x="5723612" y="2962986"/>
                <a:ext cx="875718" cy="5866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1286424" y="2940306"/>
                <a:ext cx="575056" cy="575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6461650" y="2931912"/>
                <a:ext cx="632562" cy="6325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312051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3" name="Abgerundetes Rechteck 6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Abgerundetes Rechteck 6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0" name="Halbbogen 59"/>
              <p:cNvSpPr/>
              <p:nvPr/>
            </p:nvSpPr>
            <p:spPr>
              <a:xfrm>
                <a:off x="6648211" y="1628744"/>
                <a:ext cx="2610000" cy="2320026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Halbbogen 60"/>
              <p:cNvSpPr/>
              <p:nvPr/>
            </p:nvSpPr>
            <p:spPr>
              <a:xfrm flipH="1" flipV="1">
                <a:off x="4379249" y="2598221"/>
                <a:ext cx="2534680" cy="2343226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Rechteck 61"/>
              <p:cNvSpPr/>
              <p:nvPr/>
            </p:nvSpPr>
            <p:spPr>
              <a:xfrm>
                <a:off x="6648827" y="2776166"/>
                <a:ext cx="262800" cy="10115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7" name="Author"/>
          <p:cNvSpPr txBox="1">
            <a:spLocks noChangeArrowheads="1"/>
          </p:cNvSpPr>
          <p:nvPr/>
        </p:nvSpPr>
        <p:spPr bwMode="auto">
          <a:xfrm>
            <a:off x="3191888" y="6132960"/>
            <a:ext cx="4596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noProof="0">
                <a:solidFill>
                  <a:srgbClr val="000000"/>
                </a:solidFill>
                <a:latin typeface="Calibri" pitchFamily="34" charset="0"/>
              </a:rPr>
              <a:t>Institute of Architecture of Application Systems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56173" y="5320122"/>
            <a:ext cx="2065320" cy="1161703"/>
            <a:chOff x="324843" y="5248250"/>
            <a:chExt cx="2205037" cy="1240292"/>
          </a:xfrm>
        </p:grpSpPr>
        <p:pic>
          <p:nvPicPr>
            <p:cNvPr id="1026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6" b="31111"/>
            <a:stretch/>
          </p:blipFill>
          <p:spPr bwMode="auto">
            <a:xfrm>
              <a:off x="324843" y="6037730"/>
              <a:ext cx="2205037" cy="4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925"/>
            <a:stretch/>
          </p:blipFill>
          <p:spPr bwMode="auto">
            <a:xfrm>
              <a:off x="1013261" y="5248250"/>
              <a:ext cx="895758" cy="87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3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9" r:id="rId2"/>
    <p:sldLayoutId id="2147483690" r:id="rId3"/>
    <p:sldLayoutId id="2147483691" r:id="rId4"/>
    <p:sldLayoutId id="2147483692" r:id="rId5"/>
    <p:sldLayoutId id="2147483716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49275" y="635635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54FC-8FED-40AA-BD89-30FE731A98E4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51263" y="6356350"/>
            <a:ext cx="3478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6368225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lussdiagramm: Verzögerung 6"/>
          <p:cNvSpPr/>
          <p:nvPr/>
        </p:nvSpPr>
        <p:spPr bwMode="auto">
          <a:xfrm>
            <a:off x="-4522" y="1494"/>
            <a:ext cx="443042" cy="6876785"/>
          </a:xfrm>
          <a:prstGeom prst="flowChartDelay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de-DE" b="0" i="0" u="none" strike="noStrike" cap="none" normalizeH="0" baseline="0">
              <a:ln>
                <a:noFill/>
              </a:ln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0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7" r:id="rId2"/>
    <p:sldLayoutId id="2147483686" r:id="rId3"/>
    <p:sldLayoutId id="2147483688" r:id="rId4"/>
    <p:sldLayoutId id="2147483693" r:id="rId5"/>
    <p:sldLayoutId id="2147483715" r:id="rId6"/>
    <p:sldLayoutId id="2147483710" r:id="rId7"/>
    <p:sldLayoutId id="2147483711" r:id="rId8"/>
    <p:sldLayoutId id="2147483712" r:id="rId9"/>
    <p:sldLayoutId id="214748371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-1" y="-27086"/>
            <a:ext cx="10980739" cy="6912173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9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4" r:id="rId2"/>
    <p:sldLayoutId id="2147483695" r:id="rId3"/>
    <p:sldLayoutId id="2147483696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 err="1"/>
              <a:t>Implementing</a:t>
            </a:r>
            <a:r>
              <a:rPr lang="de-DE" sz="4000" dirty="0"/>
              <a:t> </a:t>
            </a:r>
            <a:r>
              <a:rPr lang="de-DE" sz="4000" dirty="0" err="1"/>
              <a:t>Variational</a:t>
            </a:r>
            <a:r>
              <a:rPr lang="de-DE" sz="4000" dirty="0"/>
              <a:t> Quantum </a:t>
            </a:r>
            <a:r>
              <a:rPr lang="de-DE" sz="4000" dirty="0" err="1"/>
              <a:t>Algorithms</a:t>
            </a:r>
            <a:r>
              <a:rPr lang="de-DE" sz="4000" dirty="0"/>
              <a:t> </a:t>
            </a:r>
            <a:r>
              <a:rPr lang="de-DE" sz="4000" dirty="0" err="1"/>
              <a:t>as</a:t>
            </a:r>
            <a:r>
              <a:rPr lang="de-DE" sz="4000" dirty="0"/>
              <a:t> </a:t>
            </a:r>
            <a:r>
              <a:rPr lang="de-DE" sz="4000" dirty="0" err="1"/>
              <a:t>Compositions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Reusable</a:t>
            </a:r>
            <a:r>
              <a:rPr lang="de-DE" sz="4000" dirty="0"/>
              <a:t> Microservice-</a:t>
            </a:r>
            <a:r>
              <a:rPr lang="de-DE" sz="4000" dirty="0" err="1"/>
              <a:t>based</a:t>
            </a:r>
            <a:r>
              <a:rPr lang="de-DE" sz="4000" dirty="0"/>
              <a:t> Plugins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Matthias </a:t>
            </a:r>
            <a:r>
              <a:rPr lang="de-DE" err="1"/>
              <a:t>Weilinger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st156232@stud.uni-stuttgart.de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44423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695301" y="313203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user 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911BF-285B-5F86-EFC3-1C39BE56A51F}"/>
              </a:ext>
            </a:extLst>
          </p:cNvPr>
          <p:cNvCxnSpPr>
            <a:stCxn id="2" idx="1"/>
            <a:endCxn id="5" idx="3"/>
          </p:cNvCxnSpPr>
          <p:nvPr/>
        </p:nvCxnSpPr>
        <p:spPr>
          <a:xfrm flipH="1">
            <a:off x="3616301" y="4441502"/>
            <a:ext cx="381356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5061588" y="40023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session-ID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4687255" y="4511315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H="1">
            <a:off x="8695688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802737" y="4818200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61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/>
      <p:bldP spid="8" grpId="0"/>
      <p:bldP spid="11" grpId="0"/>
      <p:bldP spid="12" grpId="0"/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951910" y="3150987"/>
            <a:ext cx="137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911BF-285B-5F86-EFC3-1C39BE56A51F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3616301" y="4441502"/>
            <a:ext cx="381356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4945376" y="4085851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4687255" y="4511315"/>
            <a:ext cx="188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V="1">
            <a:off x="8874744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933089" y="4818200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18DD09-A8FF-41E9-B04D-210DE30F702C}"/>
              </a:ext>
            </a:extLst>
          </p:cNvPr>
          <p:cNvCxnSpPr>
            <a:cxnSpLocks/>
          </p:cNvCxnSpPr>
          <p:nvPr/>
        </p:nvCxnSpPr>
        <p:spPr>
          <a:xfrm>
            <a:off x="8577227" y="4894312"/>
            <a:ext cx="0" cy="694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ABA28A-563F-853E-BDD6-04DD0C66C843}"/>
              </a:ext>
            </a:extLst>
          </p:cNvPr>
          <p:cNvSpPr txBox="1"/>
          <p:nvPr/>
        </p:nvSpPr>
        <p:spPr>
          <a:xfrm>
            <a:off x="7248905" y="5000198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966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7" grpId="0"/>
      <p:bldP spid="21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662644" y="3155575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3967280" y="5146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URL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1963881" y="5095199"/>
            <a:ext cx="1885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loss URL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V="1">
            <a:off x="8695688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940904" y="4850576"/>
            <a:ext cx="188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23D14-B739-DE75-DE19-385909FDEABC}"/>
              </a:ext>
            </a:extLst>
          </p:cNvPr>
          <p:cNvSpPr/>
          <p:nvPr/>
        </p:nvSpPr>
        <p:spPr>
          <a:xfrm>
            <a:off x="4224541" y="6051453"/>
            <a:ext cx="2531655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Minimizer Plugin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D5F554-289C-D59C-B7C8-09CB087EED09}"/>
              </a:ext>
            </a:extLst>
          </p:cNvPr>
          <p:cNvCxnSpPr>
            <a:cxnSpLocks/>
          </p:cNvCxnSpPr>
          <p:nvPr/>
        </p:nvCxnSpPr>
        <p:spPr>
          <a:xfrm>
            <a:off x="3616301" y="4818200"/>
            <a:ext cx="608240" cy="12327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D150FF-64D5-1189-A891-4049F4CB719E}"/>
              </a:ext>
            </a:extLst>
          </p:cNvPr>
          <p:cNvCxnSpPr>
            <a:cxnSpLocks/>
          </p:cNvCxnSpPr>
          <p:nvPr/>
        </p:nvCxnSpPr>
        <p:spPr>
          <a:xfrm flipV="1">
            <a:off x="6756196" y="4818200"/>
            <a:ext cx="673665" cy="12327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43A448-8060-B396-25F6-B0E46C9EA4D5}"/>
              </a:ext>
            </a:extLst>
          </p:cNvPr>
          <p:cNvSpPr txBox="1"/>
          <p:nvPr/>
        </p:nvSpPr>
        <p:spPr>
          <a:xfrm>
            <a:off x="6825842" y="570264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3ADD9-EA88-4A3E-5CA6-67FCA15EEEE8}"/>
              </a:ext>
            </a:extLst>
          </p:cNvPr>
          <p:cNvSpPr txBox="1"/>
          <p:nvPr/>
        </p:nvSpPr>
        <p:spPr>
          <a:xfrm>
            <a:off x="5207512" y="4511232"/>
            <a:ext cx="1885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weights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94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/>
      <p:bldP spid="8" grpId="0"/>
      <p:bldP spid="11" grpId="0"/>
      <p:bldP spid="12" grpId="0"/>
      <p:bldP spid="17" grpId="0"/>
      <p:bldP spid="21" grpId="0"/>
      <p:bldP spid="9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Validation</a:t>
            </a:r>
          </a:p>
        </p:txBody>
      </p:sp>
    </p:spTree>
    <p:extLst>
      <p:ext uri="{BB962C8B-B14F-4D97-AF65-F5344CB8AC3E}">
        <p14:creationId xmlns:p14="http://schemas.microsoft.com/office/powerpoint/2010/main" val="41023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91DC-2112-38B8-56EB-30A1E2C6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GB" dirty="0"/>
              <a:t>Interchangeability</a:t>
            </a:r>
            <a:r>
              <a:rPr lang="en-DE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1CF4-D48B-EDED-D173-9A8F437D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Implemented different plugins with different functionalities</a:t>
            </a:r>
          </a:p>
          <a:p>
            <a:r>
              <a:rPr lang="en-DE" dirty="0"/>
              <a:t>All plugins adhere to the proposed standards without a problem</a:t>
            </a:r>
          </a:p>
          <a:p>
            <a:r>
              <a:rPr lang="en-DE" dirty="0"/>
              <a:t>Standards are designed to allow for </a:t>
            </a:r>
            <a:r>
              <a:rPr lang="en-GB" dirty="0"/>
              <a:t>interchangeability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can adhere to the standards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are interchangeable as well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3371-1EFF-A5BD-7D17-82F94C1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F4CAA-F56A-E5FE-84B1-967B2A5C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69" y="2636912"/>
            <a:ext cx="7772400" cy="1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2AE42A-419B-5A3A-2B38-29CDA06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A3FD94-5520-EAE2-70DD-4EC4B3E2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Compare 2 plugin-based implementatin appraoches</a:t>
            </a:r>
          </a:p>
          <a:p>
            <a:r>
              <a:rPr lang="en-DE" dirty="0"/>
              <a:t>Jupyter Notebook implementation as ground truth comparison</a:t>
            </a:r>
          </a:p>
          <a:p>
            <a:r>
              <a:rPr lang="en-DE" dirty="0"/>
              <a:t>Use different datasets with increasing number of data points and feature</a:t>
            </a:r>
          </a:p>
          <a:p>
            <a:r>
              <a:rPr lang="en-DE" dirty="0"/>
              <a:t>Use ridge-loss and scipy plugins</a:t>
            </a:r>
          </a:p>
          <a:p>
            <a:r>
              <a:rPr lang="en-DE" dirty="0"/>
              <a:t>Objective Function evaluation is main contributor to performance</a:t>
            </a:r>
          </a:p>
          <a:p>
            <a:endParaRPr lang="en-DE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B8AA0D-F9A9-69D8-40C6-2F57CBB9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3DE91-A4A5-449A-C8D9-5F564A36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193" y="3456139"/>
            <a:ext cx="5254352" cy="28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D19701-4082-D09A-1C4D-D6AE7C11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10" name="Content Placeholder 5" descr="Time it takes for a single call to the calc_loss endpoint of the ridge-loss plugin for&#10;different dataset sizes for the decoupled plugin-based implementation approach.">
            <a:extLst>
              <a:ext uri="{FF2B5EF4-FFF2-40B4-BE49-F238E27FC236}">
                <a16:creationId xmlns:a16="http://schemas.microsoft.com/office/drawing/2014/main" id="{4E97945E-D657-9712-A830-7C7317F7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722" y="1004715"/>
            <a:ext cx="8641291" cy="5184775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E6AD230-10DB-ABBE-A241-6A92017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6C465-CEAF-6ECA-955B-BD2EFE3E2294}"/>
              </a:ext>
            </a:extLst>
          </p:cNvPr>
          <p:cNvSpPr txBox="1"/>
          <p:nvPr/>
        </p:nvSpPr>
        <p:spPr>
          <a:xfrm>
            <a:off x="2446458" y="6210130"/>
            <a:ext cx="6087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decoupled plugin-based implementation approach.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A041F3-D6AF-183E-EAEE-6865526A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7" name="Content Placeholder 7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895AF709-277D-799A-53A8-CD6E352AF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722" y="980529"/>
            <a:ext cx="8641291" cy="5184775"/>
          </a:xfr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081F64-C98F-B1D1-06B3-F2F6060F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C879D-3EFC-AE19-1886-72008FE10A5F}"/>
              </a:ext>
            </a:extLst>
          </p:cNvPr>
          <p:cNvSpPr txBox="1"/>
          <p:nvPr/>
        </p:nvSpPr>
        <p:spPr>
          <a:xfrm>
            <a:off x="2446458" y="6210130"/>
            <a:ext cx="607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integrated plugin-based implementation approach.</a:t>
            </a:r>
          </a:p>
        </p:txBody>
      </p:sp>
    </p:spTree>
    <p:extLst>
      <p:ext uri="{BB962C8B-B14F-4D97-AF65-F5344CB8AC3E}">
        <p14:creationId xmlns:p14="http://schemas.microsoft.com/office/powerpoint/2010/main" val="30883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6121E2-B0E9-7528-5D09-1FC73CD8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61367F-C514-DF87-C392-CA1D669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D4552-CF40-D0CB-1F62-972D9532FF89}"/>
              </a:ext>
            </a:extLst>
          </p:cNvPr>
          <p:cNvSpPr txBox="1"/>
          <p:nvPr/>
        </p:nvSpPr>
        <p:spPr>
          <a:xfrm>
            <a:off x="2105993" y="62101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of the total time it takes to get the loss value across different implementations, including the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implementation.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E6AE8-5005-6644-8FA0-B3E07878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53" y="986367"/>
            <a:ext cx="8706272" cy="52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5F2B-DF8F-1582-F2F7-B5E37C75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Problem: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FC0B-D60D-4753-C9E3-C63389AF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Significant database and network latencies</a:t>
            </a:r>
          </a:p>
          <a:p>
            <a:r>
              <a:rPr lang="en-DE" dirty="0"/>
              <a:t>Can not decrease network latency</a:t>
            </a:r>
          </a:p>
          <a:p>
            <a:pPr lvl="1"/>
            <a:r>
              <a:rPr lang="en-DE" dirty="0"/>
              <a:t>Decoupled approach sends minimal data already</a:t>
            </a:r>
          </a:p>
          <a:p>
            <a:pPr lvl="1"/>
            <a:r>
              <a:rPr lang="en-DE" dirty="0"/>
              <a:t>Integrated approach needs all the data on every call</a:t>
            </a:r>
          </a:p>
          <a:p>
            <a:pPr marL="0" indent="0" algn="ctr">
              <a:buNone/>
            </a:pPr>
            <a:endParaRPr lang="en-DE" sz="2800" dirty="0"/>
          </a:p>
          <a:p>
            <a:pPr marL="0" indent="0" algn="ctr">
              <a:buNone/>
            </a:pPr>
            <a:r>
              <a:rPr lang="en-DE" sz="2800" dirty="0">
                <a:solidFill>
                  <a:srgbClr val="FF0000"/>
                </a:solidFill>
              </a:rPr>
              <a:t>Cache database lookups in decoupled approach (version 1)</a:t>
            </a:r>
          </a:p>
          <a:p>
            <a:r>
              <a:rPr lang="en-DE" sz="2000" dirty="0"/>
              <a:t>Input and target data and hyperparameters do not change during minimization</a:t>
            </a:r>
          </a:p>
          <a:p>
            <a:r>
              <a:rPr lang="en-DE" sz="2000" dirty="0"/>
              <a:t>Flask-Caching adds caching support for constant data</a:t>
            </a:r>
          </a:p>
          <a:p>
            <a:r>
              <a:rPr lang="en-DE" sz="2000" dirty="0"/>
              <a:t>Only single call to database nescasarry, then data will stay in memory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FE3D-3CB1-7BFA-3916-2F1BB75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Variational Quantum Algorithms (VQAs)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Result Validation</a:t>
            </a:r>
          </a:p>
          <a:p>
            <a:pPr lvl="1"/>
            <a:r>
              <a:rPr lang="en-US" dirty="0"/>
              <a:t>Interchangeability</a:t>
            </a:r>
          </a:p>
          <a:p>
            <a:pPr lvl="1"/>
            <a:r>
              <a:rPr lang="en-US" dirty="0"/>
              <a:t>Performance Benchmarks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Outlook </a:t>
            </a:r>
          </a:p>
          <a:p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33CE9E-12F7-9CD0-409A-60A7BFCE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83AD-BE17-692C-FD2E-C8C5A021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witch Caching</a:t>
            </a:r>
          </a:p>
        </p:txBody>
      </p:sp>
      <p:pic>
        <p:nvPicPr>
          <p:cNvPr id="3" name="Content Placeholder 6" descr="A graph of a number of data points&#10;&#10;Description automatically generated">
            <a:extLst>
              <a:ext uri="{FF2B5EF4-FFF2-40B4-BE49-F238E27FC236}">
                <a16:creationId xmlns:a16="http://schemas.microsoft.com/office/drawing/2014/main" id="{865E5938-2EFA-D590-617C-A010D7213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2B1D7-9FC8-7D68-B930-2D576F23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0512-FA55-4DC1-5425-1DB4A0BF6FB1}"/>
              </a:ext>
            </a:extLst>
          </p:cNvPr>
          <p:cNvSpPr txBox="1"/>
          <p:nvPr/>
        </p:nvSpPr>
        <p:spPr>
          <a:xfrm>
            <a:off x="2572833" y="6176810"/>
            <a:ext cx="611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with caching.</a:t>
            </a:r>
          </a:p>
        </p:txBody>
      </p:sp>
    </p:spTree>
    <p:extLst>
      <p:ext uri="{BB962C8B-B14F-4D97-AF65-F5344CB8AC3E}">
        <p14:creationId xmlns:p14="http://schemas.microsoft.com/office/powerpoint/2010/main" val="36757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8924-6B33-1357-520D-5D295B58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with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D87BA-9B77-BB47-9F3C-11F09E39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9CC5-B77D-F6CF-4B95-40395768C8BF}"/>
              </a:ext>
            </a:extLst>
          </p:cNvPr>
          <p:cNvSpPr txBox="1"/>
          <p:nvPr/>
        </p:nvSpPr>
        <p:spPr>
          <a:xfrm>
            <a:off x="2119017" y="6176810"/>
            <a:ext cx="702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get the loss value across different implementations, including a cached version of the first plugin-based implementation approach.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04123-1C85-4D69-6AA0-2171D01C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57" y="944949"/>
            <a:ext cx="8500200" cy="51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7F13-4A1C-13DA-9824-1FB1E668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with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1831-50D0-5B41-7484-CE489936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2E9A-48D5-F91E-8BD8-50B5920F8947}"/>
              </a:ext>
            </a:extLst>
          </p:cNvPr>
          <p:cNvSpPr txBox="1"/>
          <p:nvPr/>
        </p:nvSpPr>
        <p:spPr>
          <a:xfrm>
            <a:off x="2504177" y="6176810"/>
            <a:ext cx="625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complete the minimization process across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implementations.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2BDEC-8461-2F3E-6085-B86B458D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71" y="980728"/>
            <a:ext cx="8465883" cy="50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205F-DB06-124C-15CA-539096E3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Bencharks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F703-D571-B6E4-07FA-46DD55FB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Compared 3 plugin-based approaches and a Jupyter Notebook implementation</a:t>
            </a:r>
          </a:p>
          <a:p>
            <a:r>
              <a:rPr lang="en-DE" dirty="0"/>
              <a:t>Significant database and network latencies without caching</a:t>
            </a:r>
          </a:p>
          <a:p>
            <a:r>
              <a:rPr lang="en-DE" dirty="0"/>
              <a:t>Network latency can not be further reduced</a:t>
            </a:r>
          </a:p>
          <a:p>
            <a:r>
              <a:rPr lang="en-DE" dirty="0"/>
              <a:t>Decoupled approach with caching shows competetive performance</a:t>
            </a:r>
          </a:p>
          <a:p>
            <a:r>
              <a:rPr lang="en-DE" dirty="0"/>
              <a:t>In context of VQAs the latencies deminish because loss calucation times are orders of magnitude greater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B916-03DA-FEAD-709E-168E11CB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15615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D442-6779-A78B-C764-D38E6DCC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40433"/>
            <a:ext cx="9784345" cy="586541"/>
          </a:xfrm>
        </p:spPr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43DE-16BB-4912-D08F-7C76CC8F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Implemented modular framework for optimization in Q</a:t>
            </a:r>
            <a:r>
              <a:rPr lang="en-GB" dirty="0"/>
              <a:t>H</a:t>
            </a:r>
            <a:r>
              <a:rPr lang="en-DE" dirty="0"/>
              <a:t>Ana</a:t>
            </a:r>
          </a:p>
          <a:p>
            <a:pPr lvl="1"/>
            <a:r>
              <a:rPr lang="en-DE" dirty="0"/>
              <a:t>Sound plugin decomposition</a:t>
            </a:r>
          </a:p>
          <a:p>
            <a:pPr lvl="1"/>
            <a:r>
              <a:rPr lang="en-DE" dirty="0"/>
              <a:t>Robust communication mechanism</a:t>
            </a:r>
          </a:p>
          <a:p>
            <a:r>
              <a:rPr lang="en-DE" dirty="0"/>
              <a:t>Allows for future contribution of new plugins for optimization</a:t>
            </a:r>
          </a:p>
          <a:p>
            <a:r>
              <a:rPr lang="en-DE" dirty="0"/>
              <a:t>Achieves competetive performance</a:t>
            </a:r>
          </a:p>
          <a:p>
            <a:r>
              <a:rPr lang="en-DE" dirty="0"/>
              <a:t>Communication mechanism can be used for any plugin interaction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DCD6-017B-B178-B9F6-CA0FA46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885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95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B3E44CE-FD82-DF77-45F3-99235D7D73BF}"/>
              </a:ext>
            </a:extLst>
          </p:cNvPr>
          <p:cNvGrpSpPr/>
          <p:nvPr/>
        </p:nvGrpSpPr>
        <p:grpSpPr>
          <a:xfrm>
            <a:off x="7074545" y="2269891"/>
            <a:ext cx="2933525" cy="2318218"/>
            <a:chOff x="6699492" y="2534824"/>
            <a:chExt cx="2933525" cy="2318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A49EED-BA84-AAA9-1405-8E41083C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492" y="2534824"/>
              <a:ext cx="2933525" cy="231821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575ED4-AAC1-5990-E46D-1D23DE3BBA4D}"/>
                </a:ext>
              </a:extLst>
            </p:cNvPr>
            <p:cNvSpPr/>
            <p:nvPr/>
          </p:nvSpPr>
          <p:spPr>
            <a:xfrm>
              <a:off x="7731656" y="2769158"/>
              <a:ext cx="945533" cy="7308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DCE1875-FF0A-2435-0992-AAC84FBA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04" y="2276872"/>
            <a:ext cx="2933525" cy="2318218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VQA?</a:t>
            </a: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9E3528EA-0528-09A8-C713-57DC35AB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Graphic 6" descr="Atom outline">
            <a:extLst>
              <a:ext uri="{FF2B5EF4-FFF2-40B4-BE49-F238E27FC236}">
                <a16:creationId xmlns:a16="http://schemas.microsoft.com/office/drawing/2014/main" id="{D620C5BA-B468-EF1C-EE77-6BFE113BD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7906" y="258882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43CCE-EED8-B6A9-4A4E-C104D42E9547}"/>
              </a:ext>
            </a:extLst>
          </p:cNvPr>
          <p:cNvSpPr txBox="1"/>
          <p:nvPr/>
        </p:nvSpPr>
        <p:spPr>
          <a:xfrm>
            <a:off x="4587435" y="3561427"/>
            <a:ext cx="141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6B005-DEDD-0957-6696-CE99B3710118}"/>
              </a:ext>
            </a:extLst>
          </p:cNvPr>
          <p:cNvSpPr txBox="1"/>
          <p:nvPr/>
        </p:nvSpPr>
        <p:spPr>
          <a:xfrm>
            <a:off x="8180763" y="3475512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95C15-AF04-5DBA-19BC-F2CA00C6082B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306196" y="1971817"/>
            <a:ext cx="2871" cy="305055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BB8842-976C-F069-C370-73FE00F5E944}"/>
              </a:ext>
            </a:extLst>
          </p:cNvPr>
          <p:cNvCxnSpPr>
            <a:cxnSpLocks/>
          </p:cNvCxnSpPr>
          <p:nvPr/>
        </p:nvCxnSpPr>
        <p:spPr>
          <a:xfrm flipV="1">
            <a:off x="5297226" y="1971817"/>
            <a:ext cx="3244082" cy="11928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0082E4-B003-AF48-D5E8-95D04E22CCB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541308" y="1971817"/>
            <a:ext cx="0" cy="29807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1F9B96-A367-B87D-FED5-8D1662A49357}"/>
              </a:ext>
            </a:extLst>
          </p:cNvPr>
          <p:cNvCxnSpPr>
            <a:cxnSpLocks/>
          </p:cNvCxnSpPr>
          <p:nvPr/>
        </p:nvCxnSpPr>
        <p:spPr>
          <a:xfrm flipV="1">
            <a:off x="8586713" y="4350872"/>
            <a:ext cx="0" cy="579609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23DBDD-2569-A073-986B-8E6BF5289E7F}"/>
              </a:ext>
            </a:extLst>
          </p:cNvPr>
          <p:cNvCxnSpPr>
            <a:cxnSpLocks/>
          </p:cNvCxnSpPr>
          <p:nvPr/>
        </p:nvCxnSpPr>
        <p:spPr>
          <a:xfrm>
            <a:off x="5297226" y="4930481"/>
            <a:ext cx="3289487" cy="0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D8EE8E-FB81-74AC-9C73-CD79E6FAFFA2}"/>
              </a:ext>
            </a:extLst>
          </p:cNvPr>
          <p:cNvCxnSpPr>
            <a:cxnSpLocks/>
          </p:cNvCxnSpPr>
          <p:nvPr/>
        </p:nvCxnSpPr>
        <p:spPr>
          <a:xfrm flipV="1">
            <a:off x="5306196" y="4438795"/>
            <a:ext cx="0" cy="480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1064CC6-1E31-7706-80FB-1FC1E57D9C45}"/>
              </a:ext>
            </a:extLst>
          </p:cNvPr>
          <p:cNvSpPr txBox="1"/>
          <p:nvPr/>
        </p:nvSpPr>
        <p:spPr>
          <a:xfrm>
            <a:off x="5729274" y="1577810"/>
            <a:ext cx="260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parameters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6CAB2D-3A2C-F13A-37FA-A32A9F824696}"/>
              </a:ext>
            </a:extLst>
          </p:cNvPr>
          <p:cNvSpPr txBox="1"/>
          <p:nvPr/>
        </p:nvSpPr>
        <p:spPr>
          <a:xfrm>
            <a:off x="5988915" y="4911551"/>
            <a:ext cx="15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eturn loss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150ED03-0C62-0C3D-5E27-08FA35112EEE}"/>
              </a:ext>
            </a:extLst>
          </p:cNvPr>
          <p:cNvSpPr/>
          <p:nvPr/>
        </p:nvSpPr>
        <p:spPr>
          <a:xfrm>
            <a:off x="3690169" y="1340768"/>
            <a:ext cx="6336704" cy="4392488"/>
          </a:xfrm>
          <a:prstGeom prst="round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3F9D4F-20C8-11BB-E7D7-5209B7142857}"/>
              </a:ext>
            </a:extLst>
          </p:cNvPr>
          <p:cNvSpPr txBox="1"/>
          <p:nvPr/>
        </p:nvSpPr>
        <p:spPr>
          <a:xfrm>
            <a:off x="5924474" y="5765709"/>
            <a:ext cx="170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Loop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4C9605-EF8E-D8ED-E42E-219031CCC0E2}"/>
              </a:ext>
            </a:extLst>
          </p:cNvPr>
          <p:cNvSpPr txBox="1"/>
          <p:nvPr/>
        </p:nvSpPr>
        <p:spPr>
          <a:xfrm>
            <a:off x="798738" y="181966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511F03-7DA1-DD8E-31BA-4C98CC0BC2D8}"/>
              </a:ext>
            </a:extLst>
          </p:cNvPr>
          <p:cNvSpPr txBox="1"/>
          <p:nvPr/>
        </p:nvSpPr>
        <p:spPr>
          <a:xfrm>
            <a:off x="737841" y="2236140"/>
            <a:ext cx="196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Weights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D5BFF7-40D3-5B61-3421-199C1E386AC0}"/>
              </a:ext>
            </a:extLst>
          </p:cNvPr>
          <p:cNvSpPr txBox="1"/>
          <p:nvPr/>
        </p:nvSpPr>
        <p:spPr>
          <a:xfrm>
            <a:off x="470177" y="2624227"/>
            <a:ext cx="253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B44132-2CA0-7DEE-8A0B-488B1872F0C9}"/>
              </a:ext>
            </a:extLst>
          </p:cNvPr>
          <p:cNvSpPr txBox="1"/>
          <p:nvPr/>
        </p:nvSpPr>
        <p:spPr>
          <a:xfrm>
            <a:off x="847886" y="4311386"/>
            <a:ext cx="14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Minimized</a:t>
            </a:r>
          </a:p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Weights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F3BAE2-077F-3B69-04AA-45D9283AFD46}"/>
              </a:ext>
            </a:extLst>
          </p:cNvPr>
          <p:cNvCxnSpPr>
            <a:cxnSpLocks/>
          </p:cNvCxnSpPr>
          <p:nvPr/>
        </p:nvCxnSpPr>
        <p:spPr>
          <a:xfrm>
            <a:off x="2633295" y="2459736"/>
            <a:ext cx="98486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7D201-D20C-95CD-7C38-742F82785AAE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2344899" y="4726884"/>
            <a:ext cx="1273262" cy="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26B6BA0-4DBE-0601-172E-AA1F3A4F07B1}"/>
              </a:ext>
            </a:extLst>
          </p:cNvPr>
          <p:cNvSpPr/>
          <p:nvPr/>
        </p:nvSpPr>
        <p:spPr>
          <a:xfrm>
            <a:off x="4783741" y="2606786"/>
            <a:ext cx="945533" cy="73081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rocessor outline">
            <a:extLst>
              <a:ext uri="{FF2B5EF4-FFF2-40B4-BE49-F238E27FC236}">
                <a16:creationId xmlns:a16="http://schemas.microsoft.com/office/drawing/2014/main" id="{70E14CA1-32DE-3722-287B-4E57615DC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1388" y="2640728"/>
            <a:ext cx="846005" cy="8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6" grpId="0"/>
      <p:bldP spid="66" grpId="1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9733A-4416-AC0F-BBA8-D60B8FB9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Design and implement modular framework in </a:t>
            </a:r>
            <a:r>
              <a:rPr lang="en-GB" dirty="0" err="1"/>
              <a:t>QHAna</a:t>
            </a:r>
            <a:endParaRPr lang="en-GB" dirty="0"/>
          </a:p>
          <a:p>
            <a:r>
              <a:rPr lang="en-GB" dirty="0"/>
              <a:t>Implement components of optimization process as distinct plugins</a:t>
            </a:r>
          </a:p>
          <a:p>
            <a:r>
              <a:rPr lang="en-GB" dirty="0"/>
              <a:t>Allow for interactions between plugins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Objectives</a:t>
            </a:r>
          </a:p>
          <a:p>
            <a:r>
              <a:rPr lang="en-GB" dirty="0"/>
              <a:t>Decompose optimisation process into plugins</a:t>
            </a:r>
          </a:p>
          <a:p>
            <a:r>
              <a:rPr lang="en-GB" dirty="0"/>
              <a:t>Implement robust communication mechanism</a:t>
            </a:r>
          </a:p>
          <a:p>
            <a:r>
              <a:rPr lang="en-GB" dirty="0"/>
              <a:t>Coordinate plugins to solve optimization process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</a:t>
            </a:r>
            <a:r>
              <a:rPr lang="en-GB" dirty="0"/>
              <a:t>H</a:t>
            </a:r>
            <a:r>
              <a:rPr lang="en-DE" dirty="0"/>
              <a:t>ana Demo</a:t>
            </a:r>
          </a:p>
        </p:txBody>
      </p:sp>
      <p:pic>
        <p:nvPicPr>
          <p:cNvPr id="2" name="qhana demo.mp4">
            <a:hlinkClick r:id="" action="ppaction://media"/>
            <a:extLst>
              <a:ext uri="{FF2B5EF4-FFF2-40B4-BE49-F238E27FC236}">
                <a16:creationId xmlns:a16="http://schemas.microsoft.com/office/drawing/2014/main" id="{2E55B55C-32E2-8A27-CFAC-BD2D06CB4E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039" y="1024300"/>
            <a:ext cx="9499947" cy="5343925"/>
          </a:xfr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58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6F8111-D5DD-AB31-53FA-72979C71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Decomposition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07471F4-0FB0-58C5-10BA-56D22B63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2330-87B4-342E-2CAF-70B0009EE24C}"/>
              </a:ext>
            </a:extLst>
          </p:cNvPr>
          <p:cNvSpPr/>
          <p:nvPr/>
        </p:nvSpPr>
        <p:spPr>
          <a:xfrm>
            <a:off x="7279193" y="1594014"/>
            <a:ext cx="2531655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Minimizer Plugin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68EE6-14CC-24C6-7739-5BDDADFCB539}"/>
              </a:ext>
            </a:extLst>
          </p:cNvPr>
          <p:cNvSpPr/>
          <p:nvPr/>
        </p:nvSpPr>
        <p:spPr>
          <a:xfrm>
            <a:off x="7279194" y="4552683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3AD19-3C68-E19E-1DC6-78600C732BF4}"/>
              </a:ext>
            </a:extLst>
          </p:cNvPr>
          <p:cNvSpPr/>
          <p:nvPr/>
        </p:nvSpPr>
        <p:spPr>
          <a:xfrm>
            <a:off x="1745953" y="3073349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A419776C-EF5C-C556-7477-EB8998CDF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7963" y="139091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9621B3-8FE2-5DDF-C2C3-63DC660FD10D}"/>
              </a:ext>
            </a:extLst>
          </p:cNvPr>
          <p:cNvCxnSpPr>
            <a:cxnSpLocks/>
          </p:cNvCxnSpPr>
          <p:nvPr/>
        </p:nvCxnSpPr>
        <p:spPr>
          <a:xfrm>
            <a:off x="3005163" y="2228918"/>
            <a:ext cx="0" cy="768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A779F9-777F-75AD-9323-2CA7B98940F1}"/>
              </a:ext>
            </a:extLst>
          </p:cNvPr>
          <p:cNvSpPr txBox="1"/>
          <p:nvPr/>
        </p:nvSpPr>
        <p:spPr>
          <a:xfrm>
            <a:off x="3026835" y="2428269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99D54E-2835-DCB7-1709-5C920C1A970A}"/>
              </a:ext>
            </a:extLst>
          </p:cNvPr>
          <p:cNvCxnSpPr>
            <a:cxnSpLocks/>
          </p:cNvCxnSpPr>
          <p:nvPr/>
        </p:nvCxnSpPr>
        <p:spPr>
          <a:xfrm flipV="1">
            <a:off x="4264373" y="1772816"/>
            <a:ext cx="3014820" cy="130053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9CE657-06F5-E44D-7CF4-5C1F009603F6}"/>
              </a:ext>
            </a:extLst>
          </p:cNvPr>
          <p:cNvCxnSpPr>
            <a:cxnSpLocks/>
          </p:cNvCxnSpPr>
          <p:nvPr/>
        </p:nvCxnSpPr>
        <p:spPr>
          <a:xfrm flipH="1">
            <a:off x="4262265" y="2061403"/>
            <a:ext cx="3016928" cy="128769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F7C84E-2BDE-1D73-D381-7785B7AC6D82}"/>
              </a:ext>
            </a:extLst>
          </p:cNvPr>
          <p:cNvCxnSpPr>
            <a:cxnSpLocks/>
          </p:cNvCxnSpPr>
          <p:nvPr/>
        </p:nvCxnSpPr>
        <p:spPr>
          <a:xfrm>
            <a:off x="4286044" y="3540737"/>
            <a:ext cx="2993149" cy="1287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1F41A4-0F0B-CB0A-D6C8-CF1C6CD635A1}"/>
              </a:ext>
            </a:extLst>
          </p:cNvPr>
          <p:cNvCxnSpPr>
            <a:cxnSpLocks/>
          </p:cNvCxnSpPr>
          <p:nvPr/>
        </p:nvCxnSpPr>
        <p:spPr>
          <a:xfrm flipH="1" flipV="1">
            <a:off x="4286043" y="3715962"/>
            <a:ext cx="2993150" cy="132900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F3F18E-2188-27DA-860D-7834033C5E3A}"/>
              </a:ext>
            </a:extLst>
          </p:cNvPr>
          <p:cNvSpPr txBox="1"/>
          <p:nvPr/>
        </p:nvSpPr>
        <p:spPr>
          <a:xfrm rot="20287081">
            <a:off x="4912958" y="2145435"/>
            <a:ext cx="143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C65782-2CF8-3ED7-0583-A14B9B908F58}"/>
              </a:ext>
            </a:extLst>
          </p:cNvPr>
          <p:cNvSpPr txBox="1"/>
          <p:nvPr/>
        </p:nvSpPr>
        <p:spPr>
          <a:xfrm rot="20220545">
            <a:off x="5286513" y="2628879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4E0F1F-1972-38B9-E559-B1EB61658237}"/>
              </a:ext>
            </a:extLst>
          </p:cNvPr>
          <p:cNvSpPr txBox="1"/>
          <p:nvPr/>
        </p:nvSpPr>
        <p:spPr>
          <a:xfrm rot="1358110">
            <a:off x="5110952" y="3861222"/>
            <a:ext cx="143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B08F86-94F0-6B64-B499-B48D74D47668}"/>
              </a:ext>
            </a:extLst>
          </p:cNvPr>
          <p:cNvSpPr txBox="1"/>
          <p:nvPr/>
        </p:nvSpPr>
        <p:spPr>
          <a:xfrm rot="1386914">
            <a:off x="5088519" y="426134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9C70CE-C126-AF2A-4A6F-3D5F3DA5A81C}"/>
              </a:ext>
            </a:extLst>
          </p:cNvPr>
          <p:cNvSpPr txBox="1"/>
          <p:nvPr/>
        </p:nvSpPr>
        <p:spPr>
          <a:xfrm rot="20290797">
            <a:off x="5130160" y="2172033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UI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951FA4-597C-A321-2EE2-8403CC4EB163}"/>
              </a:ext>
            </a:extLst>
          </p:cNvPr>
          <p:cNvSpPr txBox="1"/>
          <p:nvPr/>
        </p:nvSpPr>
        <p:spPr>
          <a:xfrm rot="20280174">
            <a:off x="5554781" y="26582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D24C90-F0D8-0CE3-521B-C3516E4EEF69}"/>
              </a:ext>
            </a:extLst>
          </p:cNvPr>
          <p:cNvSpPr txBox="1"/>
          <p:nvPr/>
        </p:nvSpPr>
        <p:spPr>
          <a:xfrm rot="1392498">
            <a:off x="5455283" y="3861222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C6B0E4-0177-0561-781D-A164D036613C}"/>
              </a:ext>
            </a:extLst>
          </p:cNvPr>
          <p:cNvSpPr txBox="1"/>
          <p:nvPr/>
        </p:nvSpPr>
        <p:spPr>
          <a:xfrm rot="1463555">
            <a:off x="5435089" y="42747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8D04FA-C7CA-40DD-1B8E-A3419D10A907}"/>
              </a:ext>
            </a:extLst>
          </p:cNvPr>
          <p:cNvSpPr txBox="1"/>
          <p:nvPr/>
        </p:nvSpPr>
        <p:spPr>
          <a:xfrm>
            <a:off x="7506593" y="284296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9250FC-8783-E699-5531-B8BE19D06A72}"/>
              </a:ext>
            </a:extLst>
          </p:cNvPr>
          <p:cNvSpPr txBox="1"/>
          <p:nvPr/>
        </p:nvSpPr>
        <p:spPr>
          <a:xfrm rot="20280174">
            <a:off x="5035595" y="2188458"/>
            <a:ext cx="103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525AEB-20EE-F8F9-81F8-D3E9ACE37336}"/>
              </a:ext>
            </a:extLst>
          </p:cNvPr>
          <p:cNvCxnSpPr>
            <a:cxnSpLocks/>
          </p:cNvCxnSpPr>
          <p:nvPr/>
        </p:nvCxnSpPr>
        <p:spPr>
          <a:xfrm>
            <a:off x="7938641" y="2301207"/>
            <a:ext cx="0" cy="225147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447AB2-3BF7-225D-CAE6-903DB0E87DDA}"/>
              </a:ext>
            </a:extLst>
          </p:cNvPr>
          <p:cNvCxnSpPr>
            <a:cxnSpLocks/>
          </p:cNvCxnSpPr>
          <p:nvPr/>
        </p:nvCxnSpPr>
        <p:spPr>
          <a:xfrm flipV="1">
            <a:off x="9162777" y="2301207"/>
            <a:ext cx="0" cy="225147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18EFA15-7299-C1C6-38E6-4559D8FF7CE9}"/>
              </a:ext>
            </a:extLst>
          </p:cNvPr>
          <p:cNvSpPr txBox="1"/>
          <p:nvPr/>
        </p:nvSpPr>
        <p:spPr>
          <a:xfrm>
            <a:off x="6573043" y="3077214"/>
            <a:ext cx="140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loss/gradient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83EA13-00DF-5361-787B-48AFAAA18B2F}"/>
              </a:ext>
            </a:extLst>
          </p:cNvPr>
          <p:cNvSpPr txBox="1"/>
          <p:nvPr/>
        </p:nvSpPr>
        <p:spPr>
          <a:xfrm>
            <a:off x="9138063" y="3242279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loss/gradient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87F276-709A-6DAE-3FF7-B7422A96DAE3}"/>
              </a:ext>
            </a:extLst>
          </p:cNvPr>
          <p:cNvSpPr txBox="1"/>
          <p:nvPr/>
        </p:nvSpPr>
        <p:spPr>
          <a:xfrm rot="20242825">
            <a:off x="5362511" y="2651083"/>
            <a:ext cx="80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C86A81-CD15-4EBA-6E00-62731EBBDA59}"/>
              </a:ext>
            </a:extLst>
          </p:cNvPr>
          <p:cNvCxnSpPr>
            <a:cxnSpLocks/>
          </p:cNvCxnSpPr>
          <p:nvPr/>
        </p:nvCxnSpPr>
        <p:spPr>
          <a:xfrm flipV="1">
            <a:off x="3005011" y="2241059"/>
            <a:ext cx="152" cy="75589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2ED37-8F7F-BF2B-DFBF-4981FE749FD5}"/>
              </a:ext>
            </a:extLst>
          </p:cNvPr>
          <p:cNvSpPr txBox="1"/>
          <p:nvPr/>
        </p:nvSpPr>
        <p:spPr>
          <a:xfrm>
            <a:off x="3023871" y="2414421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04355C-629E-5214-0D29-16A0CBC2DFAC}"/>
              </a:ext>
            </a:extLst>
          </p:cNvPr>
          <p:cNvSpPr txBox="1"/>
          <p:nvPr/>
        </p:nvSpPr>
        <p:spPr>
          <a:xfrm rot="1461929">
            <a:off x="5138718" y="3878923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4ECC96-1980-E9FD-2317-574CBA02F82C}"/>
              </a:ext>
            </a:extLst>
          </p:cNvPr>
          <p:cNvSpPr txBox="1"/>
          <p:nvPr/>
        </p:nvSpPr>
        <p:spPr>
          <a:xfrm rot="1397973">
            <a:off x="5115079" y="4348120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weights</a:t>
            </a:r>
          </a:p>
        </p:txBody>
      </p:sp>
    </p:spTree>
    <p:extLst>
      <p:ext uri="{BB962C8B-B14F-4D97-AF65-F5344CB8AC3E}">
        <p14:creationId xmlns:p14="http://schemas.microsoft.com/office/powerpoint/2010/main" val="2726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000"/>
                            </p:stCondLst>
                            <p:childTnLst>
                              <p:par>
                                <p:cTn id="183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0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41" grpId="0"/>
      <p:bldP spid="41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3" grpId="0"/>
      <p:bldP spid="53" grpId="1"/>
      <p:bldP spid="56" grpId="0"/>
      <p:bldP spid="71" grpId="0"/>
      <p:bldP spid="71" grpId="1"/>
      <p:bldP spid="71" grpId="2"/>
      <p:bldP spid="72" grpId="0"/>
      <p:bldP spid="72" grpId="1"/>
      <p:bldP spid="72" grpId="2"/>
      <p:bldP spid="74" grpId="0"/>
      <p:bldP spid="78" grpId="0"/>
      <p:bldP spid="79" grpId="0"/>
      <p:bldP spid="79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9B810-F535-9C6E-928F-F26E5AF7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any form of plugin interactions</a:t>
            </a:r>
          </a:p>
          <a:p>
            <a:pPr lvl="1"/>
            <a:r>
              <a:rPr lang="en-US" dirty="0"/>
              <a:t>Short-running interactions (e.g., retrieve metadata)</a:t>
            </a:r>
          </a:p>
          <a:p>
            <a:pPr lvl="1"/>
            <a:r>
              <a:rPr lang="en-US" dirty="0"/>
              <a:t>Long-running interaction (e.g., do minimization)</a:t>
            </a:r>
          </a:p>
          <a:p>
            <a:r>
              <a:rPr lang="en-US" dirty="0"/>
              <a:t>Plugin </a:t>
            </a:r>
            <a:r>
              <a:rPr lang="en-US"/>
              <a:t>invoking another plugin’s frontend</a:t>
            </a:r>
            <a:endParaRPr lang="en-US" dirty="0"/>
          </a:p>
          <a:p>
            <a:r>
              <a:rPr lang="en-US" dirty="0"/>
              <a:t>Standardized endpoints to allow for interchangeability</a:t>
            </a:r>
            <a:endParaRPr lang="en-US" i="1" dirty="0"/>
          </a:p>
          <a:p>
            <a:r>
              <a:rPr lang="en-US" dirty="0"/>
              <a:t>Keeping context between endpoints</a:t>
            </a:r>
          </a:p>
          <a:p>
            <a:r>
              <a:rPr lang="en-US" dirty="0"/>
              <a:t>Efficient data formats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7120AC71-76D9-4B50-9858-9884328E6CA2}"/>
    </a:ext>
  </a:extLst>
</a:theme>
</file>

<file path=ppt/theme/theme2.xml><?xml version="1.0" encoding="utf-8"?>
<a:theme xmlns:a="http://schemas.openxmlformats.org/drawingml/2006/main" name="Content Slid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3998A4DB-FEA0-4B41-939E-A205E19E1291}"/>
    </a:ext>
  </a:extLst>
</a:theme>
</file>

<file path=ppt/theme/theme3.xml><?xml version="1.0" encoding="utf-8"?>
<a:theme xmlns:a="http://schemas.openxmlformats.org/drawingml/2006/main" name="Separator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48465DED-0A5C-46B5-91A4-BEDA4D3838F8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Master</Template>
  <TotalTime>2979</TotalTime>
  <Words>783</Words>
  <Application>Microsoft Macintosh PowerPoint</Application>
  <PresentationFormat>Custom</PresentationFormat>
  <Paragraphs>223</Paragraphs>
  <Slides>26</Slides>
  <Notes>26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Gothic</vt:lpstr>
      <vt:lpstr>Montserrat</vt:lpstr>
      <vt:lpstr>Söhne</vt:lpstr>
      <vt:lpstr>Verdana Ref</vt:lpstr>
      <vt:lpstr>Wingdings</vt:lpstr>
      <vt:lpstr>Title Master</vt:lpstr>
      <vt:lpstr>Content Slide Master</vt:lpstr>
      <vt:lpstr>Separator Master</vt:lpstr>
      <vt:lpstr>Implementing Variational Quantum Algorithms as Compositions of Reusable Microservice-based Plugins</vt:lpstr>
      <vt:lpstr>Outline</vt:lpstr>
      <vt:lpstr>Background</vt:lpstr>
      <vt:lpstr>What is a VQA?</vt:lpstr>
      <vt:lpstr>Problem Statement</vt:lpstr>
      <vt:lpstr>QHana Demo</vt:lpstr>
      <vt:lpstr>Architecture</vt:lpstr>
      <vt:lpstr>Architecture - Decomposition</vt:lpstr>
      <vt:lpstr>Architecture - Challenges</vt:lpstr>
      <vt:lpstr>Architecture - 2 Resulting Approaches</vt:lpstr>
      <vt:lpstr>Architecture - 2 Resulting Approaches</vt:lpstr>
      <vt:lpstr>Architecture - 2 Resulting Approaches</vt:lpstr>
      <vt:lpstr>Result Validation</vt:lpstr>
      <vt:lpstr>Interchangeability Results</vt:lpstr>
      <vt:lpstr>Performance Benchmarks</vt:lpstr>
      <vt:lpstr>Performance Benchmarks</vt:lpstr>
      <vt:lpstr>Performance Benchmarks</vt:lpstr>
      <vt:lpstr>Performance Benchmarks</vt:lpstr>
      <vt:lpstr>Problem: Overhead</vt:lpstr>
      <vt:lpstr>Performance Benchmarks witch Caching</vt:lpstr>
      <vt:lpstr>Performance Benchmarks with Caching</vt:lpstr>
      <vt:lpstr>Performance Benchmarks with Caching</vt:lpstr>
      <vt:lpstr>Performance Bencharks Conclusion</vt:lpstr>
      <vt:lpstr>Conclusion and Outlook</vt:lpstr>
      <vt:lpstr>Conclusion and Outlook</vt:lpstr>
      <vt:lpstr>Thank you for listening.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Variational Quantum Algorithms as Compositions of Reusable Microservice-based Plugins</dc:title>
  <dc:creator>Matthias Weilinger</dc:creator>
  <cp:lastModifiedBy>Matthias Weilinger</cp:lastModifiedBy>
  <cp:revision>12</cp:revision>
  <dcterms:created xsi:type="dcterms:W3CDTF">2023-10-16T09:10:52Z</dcterms:created>
  <dcterms:modified xsi:type="dcterms:W3CDTF">2023-10-25T10:48:50Z</dcterms:modified>
</cp:coreProperties>
</file>